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2"/>
    <p:sldId id="283" r:id="rId3"/>
    <p:sldId id="285" r:id="rId4"/>
    <p:sldId id="284" r:id="rId5"/>
    <p:sldId id="282" r:id="rId6"/>
    <p:sldId id="281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htinen Eeva" initials="LE" lastIdx="5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B8"/>
    <a:srgbClr val="FFFFFF"/>
    <a:srgbClr val="EF363B"/>
    <a:srgbClr val="00965E"/>
    <a:srgbClr val="EE353B"/>
    <a:srgbClr val="FF0000"/>
    <a:srgbClr val="FF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80094" autoAdjust="0"/>
  </p:normalViewPr>
  <p:slideViewPr>
    <p:cSldViewPr snapToGrid="0" snapToObjects="1">
      <p:cViewPr varScale="1">
        <p:scale>
          <a:sx n="160" d="100"/>
          <a:sy n="160" d="100"/>
        </p:scale>
        <p:origin x="150" y="3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402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CC29D-C729-694F-A788-B5007BCA57F6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0BB66-2831-4C42-9675-9DAB39629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43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AFD53-F29D-C94E-BF8B-0D8B7431C95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64E42-DED0-9246-9B1B-B67105F62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9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3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hyperlink" Target="https://www.facebook.com/aaltobiz/" TargetMode="External"/><Relationship Id="rId7" Type="http://schemas.openxmlformats.org/officeDocument/2006/relationships/hyperlink" Target="https://twitter.com/AaltoBIZ" TargetMode="External"/><Relationship Id="rId12" Type="http://schemas.openxmlformats.org/officeDocument/2006/relationships/image" Target="../media/image8.png"/><Relationship Id="rId2" Type="http://schemas.openxmlformats.org/officeDocument/2006/relationships/hyperlink" Target="http://biz.aalto.fi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hyperlink" Target="http://www.aalto.fi/snapchat/" TargetMode="External"/><Relationship Id="rId5" Type="http://schemas.openxmlformats.org/officeDocument/2006/relationships/hyperlink" Target="https://www.instagram.com/aaltouniversity/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hyperlink" Target="https://www.youtube.com/user/aaltouniversity" TargetMode="External"/><Relationship Id="rId1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Header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31800" y="1638135"/>
            <a:ext cx="7948556" cy="663264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1800" y="2571750"/>
            <a:ext cx="7998597" cy="501388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No Image - Sub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5966372" y="4215388"/>
            <a:ext cx="2464025" cy="29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966372" y="4509807"/>
            <a:ext cx="2464025" cy="29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4" name="Kuva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9500"/>
            <a:ext cx="2044059" cy="167400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5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Body slide - Text - 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/>
          <p:nvPr userDrawn="1"/>
        </p:nvSpPr>
        <p:spPr>
          <a:xfrm>
            <a:off x="-1066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1347789"/>
            <a:ext cx="4150122" cy="293891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smtClean="0">
                <a:solidFill>
                  <a:srgbClr val="FFFFFF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>
                <a:solidFill>
                  <a:srgbClr val="FFFFFF"/>
                </a:solidFill>
              </a:defRPr>
            </a:lvl2pPr>
            <a:lvl3pPr marL="804863" indent="-176213">
              <a:buFont typeface="Arial" panose="020B0604020202020204" pitchFamily="34" charset="0"/>
              <a:buChar char="•"/>
              <a:defRPr sz="1600">
                <a:solidFill>
                  <a:srgbClr val="FFFFFF"/>
                </a:solidFill>
              </a:defRPr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1510"/>
            <a:ext cx="8497093" cy="11534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706540" y="1347788"/>
            <a:ext cx="4077891" cy="294060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000" b="1">
                <a:solidFill>
                  <a:srgbClr val="FFFFFF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>
                <a:solidFill>
                  <a:srgbClr val="FFFFFF"/>
                </a:solidFill>
              </a:defRPr>
            </a:lvl2pPr>
            <a:lvl3pPr marL="804863" indent="-176213">
              <a:buFont typeface="Arial" panose="020B0604020202020204" pitchFamily="34" charset="0"/>
              <a:buChar char="•"/>
              <a:defRPr sz="1600">
                <a:solidFill>
                  <a:srgbClr val="FFFFFF"/>
                </a:solidFill>
              </a:defRPr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62DDC196-D49A-4DB6-A68D-238E3C73DA3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1265EED-F2E6-43DA-B5C9-706015FF2F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E5011BD5-68CE-472A-A314-532B85BA474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Kuva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2149762" cy="85680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95" userDrawn="1">
          <p15:clr>
            <a:srgbClr val="FBAE40"/>
          </p15:clr>
        </p15:guide>
        <p15:guide id="2" pos="2965" userDrawn="1">
          <p15:clr>
            <a:srgbClr val="FBAE40"/>
          </p15:clr>
        </p15:guide>
        <p15:guide id="3" orient="horz" pos="84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Body slide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8435"/>
            <a:ext cx="8497093" cy="10070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6" name="Table Placeholder 12">
            <a:extLst>
              <a:ext uri="{FF2B5EF4-FFF2-40B4-BE49-F238E27FC236}">
                <a16:creationId xmlns:a16="http://schemas.microsoft.com/office/drawing/2014/main" id="{D90CC8CD-0F46-F240-AF4E-99DE2A9ECF91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287338" y="1208314"/>
            <a:ext cx="8497093" cy="30756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4CDEE4-AFAC-4BB1-B02E-FDE939F20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2C686F0-0C1B-46BD-9DE7-A93BAA6AC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9" name="Alatunnisteen paikkamerkki 1">
            <a:extLst>
              <a:ext uri="{FF2B5EF4-FFF2-40B4-BE49-F238E27FC236}">
                <a16:creationId xmlns:a16="http://schemas.microsoft.com/office/drawing/2014/main" id="{4338FCB4-9412-423F-84B9-91EDDBA25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pic>
        <p:nvPicPr>
          <p:cNvPr id="13" name="Kuva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2238235" cy="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64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00" userDrawn="1">
          <p15:clr>
            <a:srgbClr val="FBAE40"/>
          </p15:clr>
        </p15:guide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Body slide - 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able Placeholder 12">
            <a:extLst>
              <a:ext uri="{FF2B5EF4-FFF2-40B4-BE49-F238E27FC236}">
                <a16:creationId xmlns:a16="http://schemas.microsoft.com/office/drawing/2014/main" id="{BBBD8CFA-2274-400B-84ED-AD95B6C224E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287338" y="1198547"/>
            <a:ext cx="5486014" cy="14437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93B047F6-3228-402F-9203-526F72E0AFAD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287338" y="2803849"/>
            <a:ext cx="5486014" cy="14801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2" name="Suorakulmio 1"/>
          <p:cNvSpPr/>
          <p:nvPr userDrawn="1"/>
        </p:nvSpPr>
        <p:spPr>
          <a:xfrm>
            <a:off x="6288119" y="1198545"/>
            <a:ext cx="2167128" cy="31120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7451"/>
            <a:ext cx="8167909" cy="10095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4722C4-26CA-4157-95A3-B7176EEF8B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8279" y="1450909"/>
            <a:ext cx="1624668" cy="26235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lang="en-US" sz="17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1pPr>
            <a:lvl2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2pPr>
            <a:lvl3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3pPr>
            <a:lvl4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4pPr>
            <a:lvl5pPr>
              <a:defRPr lang="fi-FI" sz="1500" b="1" kern="1200" dirty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DAB2CE-4212-44E9-B137-C1C680FB6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4E096FB-FCA1-4B5C-ACD6-0CEFB3F91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5" name="Alatunnisteen paikkamerkki 1">
            <a:extLst>
              <a:ext uri="{FF2B5EF4-FFF2-40B4-BE49-F238E27FC236}">
                <a16:creationId xmlns:a16="http://schemas.microsoft.com/office/drawing/2014/main" id="{3C30B25E-7918-4E31-B8C8-B2EDDFA11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pic>
        <p:nvPicPr>
          <p:cNvPr id="18" name="Kuva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2238235" cy="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04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Body slide - Black and red tex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6B642BD-45BB-4F77-82AA-AE37473CB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1652838-FE86-4ABD-9F9D-AFD4E96BB5D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2" name="Alatunnisteen paikkamerkki 1">
            <a:extLst>
              <a:ext uri="{FF2B5EF4-FFF2-40B4-BE49-F238E27FC236}">
                <a16:creationId xmlns:a16="http://schemas.microsoft.com/office/drawing/2014/main" id="{0B96DB4D-EBEA-407A-A811-A01FA90FC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09161BE7-F8D2-4ACD-83CC-1D9839ED404B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654028" y="519112"/>
            <a:ext cx="5130403" cy="415362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1">
                <a:solidFill>
                  <a:schemeClr val="tx1">
                    <a:alpha val="17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chart</a:t>
            </a:r>
            <a:endParaRPr lang="fi-FI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BF71F6C-31BF-8A4F-AA9D-13A108C26B8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2615909"/>
            <a:ext cx="3015455" cy="16680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i="0" baseline="0">
                <a:solidFill>
                  <a:schemeClr val="tx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818ADAA-0D73-2649-A90F-A489016A1095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394855"/>
            <a:ext cx="3015456" cy="18722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pic>
        <p:nvPicPr>
          <p:cNvPr id="14" name="Kuva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2238235" cy="85680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81" userDrawn="1">
          <p15:clr>
            <a:srgbClr val="FBAE40"/>
          </p15:clr>
        </p15:guide>
        <p15:guide id="2" pos="2302" userDrawn="1">
          <p15:clr>
            <a:srgbClr val="FBAE40"/>
          </p15:clr>
        </p15:guide>
        <p15:guide id="3" pos="55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Process slide - 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4503" y="27708"/>
            <a:ext cx="8489928" cy="99589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36A9AB-7FD4-4A4D-8EF5-3255560CF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831" y="2534491"/>
            <a:ext cx="1539000" cy="1753903"/>
          </a:xfrm>
          <a:prstGeom prst="rect">
            <a:avLst/>
          </a:prstGeom>
        </p:spPr>
        <p:txBody>
          <a:bodyPr lIns="0" tIns="0" rIns="0" bIns="0"/>
          <a:lstStyle>
            <a:lvl1pPr marL="81000" indent="-81000" algn="l" defTabSz="514436" rtl="0" eaLnBrk="1" latinLnBrk="0" hangingPunct="1">
              <a:lnSpc>
                <a:spcPct val="100000"/>
              </a:lnSpc>
              <a:buFont typeface="Arial" charset="0"/>
              <a:buChar char="•"/>
              <a:defRPr sz="1400" b="1">
                <a:solidFill>
                  <a:schemeClr val="bg1"/>
                </a:solidFill>
              </a:defRPr>
            </a:lvl1pPr>
            <a:lvl2pPr marL="0" indent="0">
              <a:lnSpc>
                <a:spcPts val="1500"/>
              </a:lnSpc>
              <a:buNone/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  <a:lvl3pPr>
              <a:buClr>
                <a:schemeClr val="bg1"/>
              </a:buClr>
              <a:defRPr sz="788">
                <a:solidFill>
                  <a:schemeClr val="bg1"/>
                </a:solidFill>
              </a:defRPr>
            </a:lvl3pPr>
          </a:lstStyle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r>
              <a:rPr lang="fi-FI" dirty="0"/>
              <a:t>Add text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987C57-966C-4855-9310-5E356BB3CB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39978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AC2BD28-BA40-4C62-9684-204677B491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0020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2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2014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0E8425B5-2F4C-4E05-8123-3A8B01FC87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09168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2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2015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C20D224-7563-4C76-AD81-513A7C8829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53649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2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2016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E06BCED4-D727-4040-AD5B-6450A58ED4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84135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2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2017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294EAA4E-E8D4-4CC5-BDD1-70053B25FE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621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2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2018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827BBD5-9E69-4D6A-ACDE-EC26CFE2F6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1501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1BA48B8B-BD2C-4A39-82AF-63EB5DF45D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15995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FDACDC4A-3163-4169-8C73-15CC127E50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47518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17A6B884-331F-40FA-8908-119224136FDB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A749CABA-9FF3-45EA-9953-7B719CB699D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FF271C0B-E7D3-474B-A483-3CBA7656076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Kuva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2149762" cy="85680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Process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9F47391-4AC0-4F7E-BFA1-6D69FD784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FEF0705C-E100-4768-B5FA-237B27E15CFD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7" name="Alatunnisteen paikkamerkki 1">
            <a:extLst>
              <a:ext uri="{FF2B5EF4-FFF2-40B4-BE49-F238E27FC236}">
                <a16:creationId xmlns:a16="http://schemas.microsoft.com/office/drawing/2014/main" id="{84C2D171-9BD9-4BE0-A001-56E727390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8264"/>
            <a:ext cx="8497093" cy="1136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AC2BD28-BA40-4C62-9684-204677B491A2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631754" y="1312197"/>
            <a:ext cx="864000" cy="85885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1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0E8425B5-2F4C-4E05-8123-3A8B01FC8702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2385879" y="1312197"/>
            <a:ext cx="864000" cy="85885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C20D224-7563-4C76-AD81-513A7C8829B2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4126004" y="1312197"/>
            <a:ext cx="864000" cy="85885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3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E06BCED4-D727-4040-AD5B-6450A58ED4DF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5856800" y="1312197"/>
            <a:ext cx="864000" cy="85885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4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294EAA4E-E8D4-4CC5-BDD1-70053B25FE63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7582931" y="1312197"/>
            <a:ext cx="864000" cy="85885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5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B20109F-4A5D-AF40-A937-1636D1D64A3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94254" y="2304305"/>
            <a:ext cx="1539000" cy="197969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1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1A38691-037D-394F-800A-B98CC5204D3A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2048379" y="2318301"/>
            <a:ext cx="1539000" cy="19657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2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91022EE-194A-0147-A4C1-5527DCEE10B9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3788504" y="2318300"/>
            <a:ext cx="1539000" cy="19657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3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59974140-1C49-A14E-96F4-B74CDFC7AA87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5519300" y="2318299"/>
            <a:ext cx="1539000" cy="19657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4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A54D1A0-56C3-904B-A447-7E1980F40DB9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7245431" y="2318299"/>
            <a:ext cx="1539000" cy="196570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4</a:t>
            </a:r>
          </a:p>
        </p:txBody>
      </p:sp>
      <p:pic>
        <p:nvPicPr>
          <p:cNvPr id="21" name="Kuva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2238235" cy="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48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Closing slide - Red - Social media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20"/>
          </a:p>
        </p:txBody>
      </p:sp>
      <p:sp>
        <p:nvSpPr>
          <p:cNvPr id="12" name="Otsikko 1">
            <a:hlinkClick r:id="rId2"/>
          </p:cNvPr>
          <p:cNvSpPr txBox="1">
            <a:spLocks/>
          </p:cNvSpPr>
          <p:nvPr userDrawn="1"/>
        </p:nvSpPr>
        <p:spPr>
          <a:xfrm>
            <a:off x="3717365" y="3568351"/>
            <a:ext cx="1709289" cy="36435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100">
                <a:solidFill>
                  <a:srgbClr val="FFFFFF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pPr algn="ctr"/>
            <a:r>
              <a:rPr lang="fi-FI" sz="1800" spc="0" baseline="0" dirty="0">
                <a:latin typeface="Arial"/>
                <a:cs typeface="Arial"/>
              </a:rPr>
              <a:t>aalto.fi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094339" y="2868216"/>
            <a:ext cx="2955323" cy="353760"/>
            <a:chOff x="4484925" y="3824288"/>
            <a:chExt cx="3940431" cy="471680"/>
          </a:xfrm>
        </p:grpSpPr>
        <p:pic>
          <p:nvPicPr>
            <p:cNvPr id="7" name="Picture 6" descr="FB.png">
              <a:hlinkClick r:id="rId3"/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925" y="3824416"/>
              <a:ext cx="471553" cy="471552"/>
            </a:xfrm>
            <a:prstGeom prst="rect">
              <a:avLst/>
            </a:prstGeom>
          </p:spPr>
        </p:pic>
        <p:pic>
          <p:nvPicPr>
            <p:cNvPr id="8" name="Picture 7" descr="IG.png">
              <a:hlinkClick r:id="rId5"/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4502" y="3824416"/>
              <a:ext cx="471553" cy="471552"/>
            </a:xfrm>
            <a:prstGeom prst="rect">
              <a:avLst/>
            </a:prstGeom>
          </p:spPr>
        </p:pic>
        <p:pic>
          <p:nvPicPr>
            <p:cNvPr id="9" name="Picture 8" descr="Twitter.png">
              <a:hlinkClick r:id="rId7"/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4079" y="3824416"/>
              <a:ext cx="471553" cy="471552"/>
            </a:xfrm>
            <a:prstGeom prst="rect">
              <a:avLst/>
            </a:prstGeom>
          </p:spPr>
        </p:pic>
        <p:pic>
          <p:nvPicPr>
            <p:cNvPr id="10" name="Picture 9" descr="Youtube.png">
              <a:hlinkClick r:id="rId9"/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3656" y="3824416"/>
              <a:ext cx="471553" cy="471552"/>
            </a:xfrm>
            <a:prstGeom prst="rect">
              <a:avLst/>
            </a:prstGeom>
          </p:spPr>
        </p:pic>
        <p:pic>
          <p:nvPicPr>
            <p:cNvPr id="11" name="Picture 10" descr="SC.png">
              <a:hlinkClick r:id="rId11"/>
            </p:cNvPr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3233" y="3824416"/>
              <a:ext cx="471553" cy="47155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2812" y="3824288"/>
              <a:ext cx="542544" cy="457200"/>
            </a:xfrm>
            <a:prstGeom prst="rect">
              <a:avLst/>
            </a:prstGeom>
          </p:spPr>
        </p:pic>
      </p:grpSp>
      <p:sp>
        <p:nvSpPr>
          <p:cNvPr id="16" name="Tekstin paikkamerkki 2">
            <a:extLst>
              <a:ext uri="{FF2B5EF4-FFF2-40B4-BE49-F238E27FC236}">
                <a16:creationId xmlns:a16="http://schemas.microsoft.com/office/drawing/2014/main" id="{B67CF44B-9D5D-46DC-B676-986416FB83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6388" y="1364641"/>
            <a:ext cx="5995987" cy="1306097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rgbClr val="FFFFFF"/>
                </a:solidFill>
                <a:latin typeface="+mj-lt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fi-FI" dirty="0"/>
              <a:t>Add text</a:t>
            </a:r>
          </a:p>
        </p:txBody>
      </p:sp>
      <p:pic>
        <p:nvPicPr>
          <p:cNvPr id="15" name="Kuva 1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9500"/>
            <a:ext cx="2044059" cy="16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27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7" userDrawn="1">
          <p15:clr>
            <a:srgbClr val="FBAE40"/>
          </p15:clr>
        </p15:guide>
        <p15:guide id="2" orient="horz" pos="202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46663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7" r="16133"/>
          <a:stretch/>
        </p:blipFill>
        <p:spPr>
          <a:xfrm>
            <a:off x="4576713" y="0"/>
            <a:ext cx="4567287" cy="5143500"/>
          </a:xfrm>
          <a:prstGeom prst="rect">
            <a:avLst/>
          </a:prstGeom>
        </p:spPr>
      </p:pic>
      <p:pic>
        <p:nvPicPr>
          <p:cNvPr id="17" name="Kuva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9500"/>
            <a:ext cx="2044059" cy="16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74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Kuva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0" r="20132"/>
          <a:stretch/>
        </p:blipFill>
        <p:spPr>
          <a:xfrm>
            <a:off x="4572000" y="0"/>
            <a:ext cx="4567287" cy="5143500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46663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Date</a:t>
            </a:r>
            <a:endParaRPr lang="en-US" dirty="0"/>
          </a:p>
        </p:txBody>
      </p:sp>
      <p:pic>
        <p:nvPicPr>
          <p:cNvPr id="13" name="Kuva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9500"/>
            <a:ext cx="2044059" cy="16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857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Kuva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7" t="22626" r="52630"/>
          <a:stretch/>
        </p:blipFill>
        <p:spPr>
          <a:xfrm>
            <a:off x="4576712" y="0"/>
            <a:ext cx="4567287" cy="5143500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46663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Date</a:t>
            </a:r>
            <a:endParaRPr lang="en-US" dirty="0"/>
          </a:p>
        </p:txBody>
      </p:sp>
      <p:pic>
        <p:nvPicPr>
          <p:cNvPr id="16" name="Kuva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9500"/>
            <a:ext cx="2044059" cy="16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81298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564419" y="0"/>
            <a:ext cx="4579582" cy="51435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i="0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image.</a:t>
            </a:r>
          </a:p>
          <a:p>
            <a:r>
              <a:rPr lang="fi-FI" dirty="0" err="1"/>
              <a:t>Fit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image to </a:t>
            </a:r>
            <a:r>
              <a:rPr lang="fi-FI" dirty="0" err="1"/>
              <a:t>frame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crop</a:t>
            </a:r>
            <a:r>
              <a:rPr lang="fi-FI" dirty="0"/>
              <a:t>&gt;</a:t>
            </a:r>
            <a:r>
              <a:rPr lang="fi-FI" dirty="0" err="1"/>
              <a:t>fit</a:t>
            </a:r>
            <a:r>
              <a:rPr lang="fi-FI" dirty="0"/>
              <a:t> / rajaa&gt;sovita</a:t>
            </a:r>
            <a:endParaRPr lang="en-US" dirty="0"/>
          </a:p>
        </p:txBody>
      </p:sp>
      <p:pic>
        <p:nvPicPr>
          <p:cNvPr id="17" name="Kuva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9500"/>
            <a:ext cx="2044059" cy="16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86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adipiscing elit. </a:t>
            </a:r>
            <a:r>
              <a:rPr lang="fi-FI" dirty="0" err="1"/>
              <a:t>Maecenas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</a:t>
            </a:r>
            <a:r>
              <a:rPr lang="fi-FI" dirty="0" err="1"/>
              <a:t>consequat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Kuva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4" r="19861"/>
          <a:stretch/>
        </p:blipFill>
        <p:spPr>
          <a:xfrm>
            <a:off x="4715165" y="0"/>
            <a:ext cx="4428835" cy="5143500"/>
          </a:xfrm>
          <a:prstGeom prst="rect">
            <a:avLst/>
          </a:prstGeom>
        </p:spPr>
      </p:pic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pic>
        <p:nvPicPr>
          <p:cNvPr id="15" name="Kuva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2149762" cy="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31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71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adipiscing</a:t>
            </a:r>
            <a:r>
              <a:rPr lang="fi-FI" dirty="0"/>
              <a:t> elit. Maecenas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</a:t>
            </a:r>
            <a:r>
              <a:rPr lang="fi-FI" dirty="0" err="1"/>
              <a:t>consequat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Kuva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5" r="9199"/>
          <a:stretch/>
        </p:blipFill>
        <p:spPr>
          <a:xfrm>
            <a:off x="4722829" y="0"/>
            <a:ext cx="4421171" cy="5143500"/>
          </a:xfrm>
          <a:prstGeom prst="rect">
            <a:avLst/>
          </a:prstGeom>
        </p:spPr>
      </p:pic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pic>
        <p:nvPicPr>
          <p:cNvPr id="15" name="Kuva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2149762" cy="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61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71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adipiscing</a:t>
            </a:r>
            <a:r>
              <a:rPr lang="fi-FI" dirty="0"/>
              <a:t> elit. Maecenas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consequat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Kuva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8" r="17631"/>
          <a:stretch/>
        </p:blipFill>
        <p:spPr>
          <a:xfrm>
            <a:off x="4713402" y="0"/>
            <a:ext cx="4430598" cy="5143500"/>
          </a:xfrm>
          <a:prstGeom prst="rect">
            <a:avLst/>
          </a:prstGeom>
        </p:spPr>
      </p:pic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pic>
        <p:nvPicPr>
          <p:cNvPr id="15" name="Kuva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2149762" cy="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342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Body slide - 1 wid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328" y="28438"/>
            <a:ext cx="8492897" cy="9995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92328" y="1241467"/>
            <a:ext cx="8492897" cy="304946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71463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4C366827-B13F-41D2-9BB1-86D6952FE7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B081CECA-2419-49BC-A865-E26F838DFBF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75CA6814-F1E3-4289-929D-E2AEACCAF6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Kuva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2238235" cy="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1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8" orient="horz" pos="84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Body slide with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328" y="28437"/>
            <a:ext cx="8492897" cy="9995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92328" y="2024418"/>
            <a:ext cx="8492897" cy="225958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71463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92328" y="1199905"/>
            <a:ext cx="8492897" cy="64885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  <a:p>
            <a:pPr lvl="0"/>
            <a:endParaRPr lang="en-US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15F98E76-565B-438E-BE24-AF36CE784A6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0477500B-A8BC-45B6-BA85-A082FC8528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4A736A4D-A5BC-4E4F-9FD0-C4BC6EEC98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Kuva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2238235" cy="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78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5534">
          <p15:clr>
            <a:srgbClr val="FBAE40"/>
          </p15:clr>
        </p15:guide>
        <p15:guide id="5" orient="horz" pos="327">
          <p15:clr>
            <a:srgbClr val="FBAE40"/>
          </p15:clr>
        </p15:guide>
        <p15:guide id="6" pos="2795">
          <p15:clr>
            <a:srgbClr val="FBAE40"/>
          </p15:clr>
        </p15:guide>
        <p15:guide id="7" pos="2965">
          <p15:clr>
            <a:srgbClr val="FBAE40"/>
          </p15:clr>
        </p15:guide>
        <p15:guide id="8" orient="horz" pos="84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Body slide - 2 text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880" y="26955"/>
            <a:ext cx="8497093" cy="101629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87339" y="1347789"/>
            <a:ext cx="4150122" cy="293621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706541" y="1347789"/>
            <a:ext cx="4078684" cy="293621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0ACE9B33-D0C7-4AF1-A02A-1559773A78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8F7430A1-7AEB-4722-97B3-51719F60574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75B56DD1-CE07-4F8B-9EEB-5CFC86C5CC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Kuva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2238235" cy="85680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8" pos="181" userDrawn="1">
          <p15:clr>
            <a:srgbClr val="FBAE40"/>
          </p15:clr>
        </p15:guide>
        <p15:guide id="9" orient="horz" pos="84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Body slide - Black text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10793" y="0"/>
            <a:ext cx="4433207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chemeClr val="bg1">
                    <a:lumMod val="85000"/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image</a:t>
            </a:r>
            <a:br>
              <a:rPr lang="fi-FI" dirty="0"/>
            </a:br>
            <a:br>
              <a:rPr lang="fi-FI" dirty="0"/>
            </a:br>
            <a:r>
              <a:rPr lang="fi-FI" dirty="0" err="1"/>
              <a:t>Fit</a:t>
            </a:r>
            <a:r>
              <a:rPr lang="fi-FI" dirty="0"/>
              <a:t> the image to </a:t>
            </a:r>
            <a:r>
              <a:rPr lang="fi-FI" dirty="0" err="1"/>
              <a:t>frame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crop</a:t>
            </a:r>
            <a:r>
              <a:rPr lang="fi-FI" dirty="0"/>
              <a:t>&gt;</a:t>
            </a:r>
            <a:r>
              <a:rPr lang="fi-FI" dirty="0" err="1"/>
              <a:t>fit</a:t>
            </a:r>
            <a:r>
              <a:rPr lang="fi-FI" dirty="0"/>
              <a:t> / rajaa&gt;sovita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8" y="1358537"/>
            <a:ext cx="4052221" cy="2925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smtClean="0"/>
            </a:lvl1pPr>
            <a:lvl2pPr marL="342900" indent="0">
              <a:buFontTx/>
              <a:buNone/>
              <a:defRPr sz="2100"/>
            </a:lvl2pPr>
            <a:lvl3pPr marL="628650" indent="0">
              <a:buFontTx/>
              <a:buNone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34800"/>
            <a:ext cx="4052221" cy="1041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6" name="Päivämäärän paikkamerkki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9" name="Alatunnisteen paikkamerkki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Kuva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2238235" cy="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15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10793" y="0"/>
            <a:ext cx="4433207" cy="51435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image.</a:t>
            </a:r>
            <a:br>
              <a:rPr lang="en-US" dirty="0"/>
            </a:br>
            <a:br>
              <a:rPr lang="en-US" dirty="0"/>
            </a:br>
            <a:r>
              <a:rPr lang="fi-FI" dirty="0" err="1"/>
              <a:t>Fit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image to </a:t>
            </a:r>
            <a:r>
              <a:rPr lang="fi-FI" dirty="0" err="1"/>
              <a:t>frame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crop</a:t>
            </a:r>
            <a:r>
              <a:rPr lang="fi-FI" dirty="0"/>
              <a:t>&gt;</a:t>
            </a:r>
            <a:r>
              <a:rPr lang="fi-FI" dirty="0" err="1"/>
              <a:t>fit</a:t>
            </a:r>
            <a:r>
              <a:rPr lang="fi-FI" dirty="0"/>
              <a:t> / rajaa&gt;sovita</a:t>
            </a:r>
            <a:endParaRPr lang="en-US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adipiscing elit. </a:t>
            </a:r>
            <a:r>
              <a:rPr lang="fi-FI" dirty="0" err="1"/>
              <a:t>Maecenas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</a:t>
            </a:r>
            <a:r>
              <a:rPr lang="fi-FI" dirty="0" err="1"/>
              <a:t>consequat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pic>
        <p:nvPicPr>
          <p:cNvPr id="7" name="Kuva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2149762" cy="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6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Divi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066" y="1"/>
            <a:ext cx="9144000" cy="51434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755650" y="1759425"/>
            <a:ext cx="7669159" cy="1352265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Divider – Headline</a:t>
            </a:r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37C6C481-D72C-4B89-AA19-AC91EB21FEF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2A81A4FB-6563-4C02-8A9B-51D830F1EAB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1F6A7C93-158F-48BA-8E95-EC2109A4B4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Kuva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2149762" cy="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49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Body slide - Text - Red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2615909"/>
            <a:ext cx="3015456" cy="16451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i="0" baseline="0">
                <a:solidFill>
                  <a:schemeClr val="tx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401354"/>
            <a:ext cx="3015456" cy="17479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3654029" y="463696"/>
            <a:ext cx="5130402" cy="3797357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FontTx/>
              <a:buNone/>
              <a:defRPr sz="2100"/>
            </a:lvl2pPr>
            <a:lvl3pPr marL="628650" indent="0">
              <a:buFontTx/>
              <a:buNone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062E6-8B0E-4DB4-8209-4E7EB4F3F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DE37A55-AE2A-40CC-8240-F6FD4F5BD0F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9" name="Alatunnisteen paikkamerkki 1">
            <a:extLst>
              <a:ext uri="{FF2B5EF4-FFF2-40B4-BE49-F238E27FC236}">
                <a16:creationId xmlns:a16="http://schemas.microsoft.com/office/drawing/2014/main" id="{AD81B084-A59A-450A-B69B-00DEBAF84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pic>
        <p:nvPicPr>
          <p:cNvPr id="13" name="Kuva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2238235" cy="85680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81" userDrawn="1">
          <p15:clr>
            <a:srgbClr val="FBAE40"/>
          </p15:clr>
        </p15:guide>
        <p15:guide id="2" pos="2302" userDrawn="1">
          <p15:clr>
            <a:srgbClr val="FBAE40"/>
          </p15:clr>
        </p15:guide>
        <p15:guide id="3" pos="55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1C150BC1-EEBC-48B9-AEAE-962A54F46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375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0" r:id="rId2"/>
    <p:sldLayoutId id="2147483704" r:id="rId3"/>
    <p:sldLayoutId id="2147483708" r:id="rId4"/>
    <p:sldLayoutId id="2147483707" r:id="rId5"/>
    <p:sldLayoutId id="2147483694" r:id="rId6"/>
    <p:sldLayoutId id="2147483695" r:id="rId7"/>
    <p:sldLayoutId id="2147483702" r:id="rId8"/>
    <p:sldLayoutId id="2147483678" r:id="rId9"/>
    <p:sldLayoutId id="2147483705" r:id="rId10"/>
    <p:sldLayoutId id="2147483701" r:id="rId11"/>
    <p:sldLayoutId id="2147483697" r:id="rId12"/>
    <p:sldLayoutId id="2147483703" r:id="rId13"/>
    <p:sldLayoutId id="2147483691" r:id="rId14"/>
    <p:sldLayoutId id="2147483699" r:id="rId15"/>
    <p:sldLayoutId id="2147483679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1" userDrawn="1">
          <p15:clr>
            <a:srgbClr val="F26B43"/>
          </p15:clr>
        </p15:guide>
        <p15:guide id="3" orient="horz" pos="3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Debugging FEM</a:t>
            </a:r>
            <a:endParaRPr lang="fi-FI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r>
              <a:rPr lang="en-US" dirty="0"/>
              <a:t>Kaur Jaakma</a:t>
            </a:r>
            <a:endParaRPr lang="fi-FI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40309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RFI File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1"/>
          </p:nvPr>
        </p:nvSpPr>
        <p:spPr>
          <a:xfrm>
            <a:off x="292329" y="1241467"/>
            <a:ext cx="3883746" cy="3049460"/>
          </a:xfrm>
        </p:spPr>
        <p:txBody>
          <a:bodyPr/>
          <a:lstStyle/>
          <a:p>
            <a:r>
              <a:rPr lang="en-US" dirty="0"/>
              <a:t>NX Nastran solver</a:t>
            </a:r>
          </a:p>
          <a:p>
            <a:pPr lvl="1"/>
            <a:r>
              <a:rPr lang="en-US" dirty="0"/>
              <a:t>SOL 103 Flexible Body as Solution (modal analysis)</a:t>
            </a:r>
          </a:p>
          <a:p>
            <a:pPr lvl="1"/>
            <a:r>
              <a:rPr lang="en-US" dirty="0"/>
              <a:t>Material, mesh, constraints     (no loads required)</a:t>
            </a:r>
          </a:p>
          <a:p>
            <a:endParaRPr lang="fi-FI" dirty="0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814" y="739691"/>
            <a:ext cx="3421373" cy="4053011"/>
          </a:xfrm>
          <a:prstGeom prst="rect">
            <a:avLst/>
          </a:prstGeom>
        </p:spPr>
      </p:pic>
      <p:pic>
        <p:nvPicPr>
          <p:cNvPr id="5" name="Picture 2" descr="C:\Users\kjaakma\AppData\Local\Temp\SNAGHTML793ecc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88" y="2476829"/>
            <a:ext cx="4248472" cy="181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780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RFI File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888" y="1726516"/>
            <a:ext cx="3987800" cy="2406431"/>
          </a:xfrm>
          <a:prstGeom prst="rect">
            <a:avLst/>
          </a:prstGeom>
        </p:spPr>
      </p:pic>
      <p:pic>
        <p:nvPicPr>
          <p:cNvPr id="5" name="Picture 2" descr="C:\Users\kjaakma\AppData\Local\Temp\SNAGHTML79498cf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2119662"/>
            <a:ext cx="3987800" cy="162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528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4" name="Content Placehold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017" y="117369"/>
            <a:ext cx="2431886" cy="4779552"/>
          </a:xfrm>
          <a:prstGeom prst="rect">
            <a:avLst/>
          </a:prstGeom>
        </p:spPr>
      </p:pic>
      <p:pic>
        <p:nvPicPr>
          <p:cNvPr id="5" name="Picture 2" descr="C:\Users\kjaakma\AppData\Local\Temp\SNAGHTML794a9d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73" y="1721341"/>
            <a:ext cx="5722600" cy="208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334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Own Solver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When all command windows are gone, simulation is ready</a:t>
            </a:r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886956"/>
            <a:ext cx="3987800" cy="2085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074" y="2209360"/>
            <a:ext cx="2589148" cy="24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29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Result Movie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4" name="multi_v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2201" y="1095983"/>
            <a:ext cx="7131800" cy="404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8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Missing Material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1"/>
          </p:nvPr>
        </p:nvSpPr>
        <p:spPr>
          <a:xfrm>
            <a:off x="292329" y="1241467"/>
            <a:ext cx="4526106" cy="3049460"/>
          </a:xfrm>
        </p:spPr>
        <p:txBody>
          <a:bodyPr/>
          <a:lstStyle/>
          <a:p>
            <a:r>
              <a:rPr lang="en-US" dirty="0"/>
              <a:t>Mesh missing material</a:t>
            </a:r>
          </a:p>
          <a:p>
            <a:pPr lvl="1"/>
            <a:r>
              <a:rPr lang="en-US" dirty="0"/>
              <a:t>Error from NX</a:t>
            </a:r>
          </a:p>
          <a:p>
            <a:r>
              <a:rPr lang="en-US" dirty="0"/>
              <a:t>To fix:</a:t>
            </a:r>
          </a:p>
          <a:p>
            <a:pPr lvl="1"/>
            <a:r>
              <a:rPr lang="en-US" dirty="0"/>
              <a:t>Assign material to FEM mesh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016" y="828791"/>
            <a:ext cx="4143983" cy="431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9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Result File in Wrong Format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Result file visible in list but “in wrong format”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1" y="1688347"/>
            <a:ext cx="7704190" cy="274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92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Result File in Wrong Format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Nastran deck OK, but errors on Solution Monitor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57" y="1775744"/>
            <a:ext cx="2943740" cy="30650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53" y="1601101"/>
            <a:ext cx="4344894" cy="341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37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Result File in Wrong Format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1"/>
          </p:nvPr>
        </p:nvSpPr>
        <p:spPr>
          <a:xfrm>
            <a:off x="292329" y="1241467"/>
            <a:ext cx="4253732" cy="3049460"/>
          </a:xfrm>
        </p:spPr>
        <p:txBody>
          <a:bodyPr/>
          <a:lstStyle/>
          <a:p>
            <a:r>
              <a:rPr lang="en-US" dirty="0"/>
              <a:t>Meshes not connected</a:t>
            </a:r>
          </a:p>
          <a:p>
            <a:pPr lvl="1"/>
            <a:r>
              <a:rPr lang="en-US" dirty="0"/>
              <a:t>NX not giving error</a:t>
            </a:r>
          </a:p>
          <a:p>
            <a:pPr lvl="1"/>
            <a:r>
              <a:rPr lang="en-US" dirty="0"/>
              <a:t>Nastran tells it!</a:t>
            </a:r>
          </a:p>
          <a:p>
            <a:r>
              <a:rPr lang="en-US" dirty="0"/>
              <a:t>To fix</a:t>
            </a:r>
          </a:p>
          <a:p>
            <a:pPr lvl="1"/>
            <a:r>
              <a:rPr lang="en-US" dirty="0"/>
              <a:t>Redefine NX model to have one body</a:t>
            </a:r>
          </a:p>
          <a:p>
            <a:pPr lvl="1"/>
            <a:r>
              <a:rPr lang="en-US" dirty="0"/>
              <a:t>Connect meshes with Mesh Mate tool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136" y="2016868"/>
            <a:ext cx="4686751" cy="3126632"/>
          </a:xfrm>
          <a:prstGeom prst="rect">
            <a:avLst/>
          </a:prstGeom>
        </p:spPr>
      </p:pic>
      <p:pic>
        <p:nvPicPr>
          <p:cNvPr id="4" name="Picture 2" descr="C:\Users\kjaakma\AppData\Local\Temp\SNAGHTMLe874ff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017" y="672479"/>
            <a:ext cx="2619983" cy="303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480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Results Screen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1"/>
          </p:nvPr>
        </p:nvSpPr>
        <p:spPr>
          <a:xfrm>
            <a:off x="292329" y="1241467"/>
            <a:ext cx="3164234" cy="3049460"/>
          </a:xfrm>
        </p:spPr>
        <p:txBody>
          <a:bodyPr/>
          <a:lstStyle/>
          <a:p>
            <a:r>
              <a:rPr lang="en-US" dirty="0"/>
              <a:t>If geometry bends in an interesting way</a:t>
            </a:r>
          </a:p>
          <a:p>
            <a:pPr lvl="1"/>
            <a:r>
              <a:rPr lang="en-US" dirty="0"/>
              <a:t>Automatic scaling of the models are on</a:t>
            </a:r>
          </a:p>
          <a:p>
            <a:r>
              <a:rPr lang="en-US" dirty="0"/>
              <a:t>To fix</a:t>
            </a:r>
          </a:p>
          <a:p>
            <a:pPr lvl="1"/>
            <a:r>
              <a:rPr lang="en-US" dirty="0"/>
              <a:t>Modify Post View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583" y="1170684"/>
            <a:ext cx="2500600" cy="32844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286" y="2322012"/>
            <a:ext cx="2885714" cy="27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32" y="3495362"/>
            <a:ext cx="3304800" cy="6032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30674" y="3592749"/>
            <a:ext cx="317345" cy="50587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7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Flexible Multi-Body Analyzes</a:t>
            </a:r>
          </a:p>
          <a:p>
            <a:r>
              <a:rPr lang="en-US" b="0" dirty="0">
                <a:latin typeface="Georgia" panose="02040502050405020303" pitchFamily="18" charset="0"/>
              </a:rPr>
              <a:t>Bonus</a:t>
            </a:r>
            <a:endParaRPr lang="fi-FI" b="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295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NX Environment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1"/>
          </p:nvPr>
        </p:nvSpPr>
        <p:spPr>
          <a:xfrm>
            <a:off x="292328" y="1241467"/>
            <a:ext cx="4015721" cy="3049460"/>
          </a:xfrm>
        </p:spPr>
        <p:txBody>
          <a:bodyPr/>
          <a:lstStyle/>
          <a:p>
            <a:r>
              <a:rPr lang="en-US" dirty="0"/>
              <a:t>Flexible option must be selected beforehand</a:t>
            </a:r>
          </a:p>
          <a:p>
            <a:pPr lvl="1"/>
            <a:r>
              <a:rPr lang="en-US" dirty="0"/>
              <a:t>Otherwise normal MBS model</a:t>
            </a:r>
          </a:p>
          <a:p>
            <a:pPr lvl="1"/>
            <a:r>
              <a:rPr lang="en-US" dirty="0"/>
              <a:t>New button for flexible link</a:t>
            </a:r>
          </a:p>
        </p:txBody>
      </p:sp>
      <p:pic>
        <p:nvPicPr>
          <p:cNvPr id="4" name="Content Placehold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729" y="28438"/>
            <a:ext cx="2249966" cy="5079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07" y="3119460"/>
            <a:ext cx="3000000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29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Flexible Link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Flexible link needs RFI file</a:t>
            </a:r>
          </a:p>
          <a:p>
            <a:pPr lvl="1"/>
            <a:r>
              <a:rPr lang="en-US" dirty="0"/>
              <a:t>Can be created in NX Nastran</a:t>
            </a:r>
          </a:p>
          <a:p>
            <a:pPr lvl="1"/>
            <a:r>
              <a:rPr lang="en-US" dirty="0"/>
              <a:t>Basically a FEM mesh</a:t>
            </a:r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981" y="404420"/>
            <a:ext cx="2612423" cy="436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09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Mukautettu 11">
      <a:dk1>
        <a:sysClr val="windowText" lastClr="000000"/>
      </a:dk1>
      <a:lt1>
        <a:sysClr val="window" lastClr="FFFFFF"/>
      </a:lt1>
      <a:dk2>
        <a:srgbClr val="BB16A3"/>
      </a:dk2>
      <a:lt2>
        <a:srgbClr val="D673C8"/>
      </a:lt2>
      <a:accent1>
        <a:srgbClr val="0C0C0C"/>
      </a:accent1>
      <a:accent2>
        <a:srgbClr val="595959"/>
      </a:accent2>
      <a:accent3>
        <a:srgbClr val="A5A5A5"/>
      </a:accent3>
      <a:accent4>
        <a:srgbClr val="D8D8D8"/>
      </a:accent4>
      <a:accent5>
        <a:srgbClr val="F2F2F2"/>
      </a:accent5>
      <a:accent6>
        <a:srgbClr val="FFFFFF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alto_ENG_169_EN.potx" id="{E1465BDA-3F1E-4B43-A4A9-42844E8B9EAE}" vid="{79FD88EC-2B1E-4CEE-9078-86CF928A22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Aalto_ENG_169_EN</Template>
  <TotalTime>264</TotalTime>
  <Words>183</Words>
  <Application>Microsoft Office PowerPoint</Application>
  <PresentationFormat>On-screen Show (16:9)</PresentationFormat>
  <Paragraphs>43</Paragraphs>
  <Slides>14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Office-teema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Aalto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Jaakma Kaur</dc:creator>
  <cp:lastModifiedBy>Jaakma Kaur</cp:lastModifiedBy>
  <cp:revision>21</cp:revision>
  <dcterms:created xsi:type="dcterms:W3CDTF">2019-10-03T11:24:09Z</dcterms:created>
  <dcterms:modified xsi:type="dcterms:W3CDTF">2023-09-29T10:45:04Z</dcterms:modified>
</cp:coreProperties>
</file>